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Realms of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76400"/>
            <a:ext cx="6400800" cy="1752600"/>
          </a:xfrm>
        </p:spPr>
        <p:txBody>
          <a:bodyPr/>
          <a:lstStyle/>
          <a:p>
            <a:r>
              <a:rPr lang="en-US" dirty="0" smtClean="0"/>
              <a:t>Submarine Relief</a:t>
            </a:r>
            <a:endParaRPr lang="en-US" dirty="0"/>
          </a:p>
        </p:txBody>
      </p:sp>
      <p:pic>
        <p:nvPicPr>
          <p:cNvPr id="1026" name="Picture 2" descr="http://www.pacificislandtravel.com/nature_gallery/platetectonics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391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LIFE AND DEPOSITS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area from the coast to greatest depth- marine environment</a:t>
            </a:r>
          </a:p>
          <a:p>
            <a:r>
              <a:rPr lang="en-US" dirty="0" smtClean="0"/>
              <a:t>Large variety of flora and fauna</a:t>
            </a:r>
          </a:p>
          <a:p>
            <a:pPr lvl="1"/>
            <a:r>
              <a:rPr lang="en-US" dirty="0" smtClean="0"/>
              <a:t>Open ocean environment- entire mass of water</a:t>
            </a:r>
          </a:p>
          <a:p>
            <a:pPr lvl="2"/>
            <a:r>
              <a:rPr lang="en-US" dirty="0" smtClean="0"/>
              <a:t>Depth of 200 m- fishes</a:t>
            </a:r>
          </a:p>
          <a:p>
            <a:pPr lvl="2"/>
            <a:r>
              <a:rPr lang="en-US" dirty="0" smtClean="0"/>
              <a:t>More than 200 m deep- hardly any </a:t>
            </a:r>
            <a:r>
              <a:rPr lang="en-US" dirty="0" err="1" smtClean="0"/>
              <a:t>varierty</a:t>
            </a:r>
            <a:endParaRPr lang="en-US" dirty="0" smtClean="0"/>
          </a:p>
          <a:p>
            <a:pPr lvl="1"/>
            <a:r>
              <a:rPr lang="en-US" dirty="0" smtClean="0"/>
              <a:t>Part of ocean populated by organisms</a:t>
            </a:r>
          </a:p>
          <a:p>
            <a:pPr lvl="2"/>
            <a:r>
              <a:rPr lang="en-US" dirty="0" smtClean="0"/>
              <a:t>Littoral zone- high and low tide levels- plenty of animal food</a:t>
            </a:r>
          </a:p>
          <a:p>
            <a:pPr lvl="2"/>
            <a:r>
              <a:rPr lang="en-US" dirty="0" smtClean="0"/>
              <a:t>Deep Sea Zone- mostly carnivorous organisms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Planktons</a:t>
            </a:r>
          </a:p>
          <a:p>
            <a:pPr lvl="1"/>
            <a:r>
              <a:rPr lang="en-US" dirty="0" smtClean="0"/>
              <a:t>Minute plant and animal organisms- float or drift in ocean waters. </a:t>
            </a:r>
          </a:p>
          <a:p>
            <a:pPr lvl="1"/>
            <a:r>
              <a:rPr lang="en-US" dirty="0" smtClean="0"/>
              <a:t>Use sunlight and mineral nutrients for food</a:t>
            </a:r>
          </a:p>
          <a:p>
            <a:pPr lvl="1"/>
            <a:r>
              <a:rPr lang="en-US" dirty="0" smtClean="0"/>
              <a:t>Chief food for fish any many other animals</a:t>
            </a:r>
          </a:p>
          <a:p>
            <a:r>
              <a:rPr lang="en-US" dirty="0" smtClean="0"/>
              <a:t>Benthos</a:t>
            </a:r>
          </a:p>
          <a:p>
            <a:pPr lvl="1"/>
            <a:r>
              <a:rPr lang="en-US" dirty="0" smtClean="0"/>
              <a:t>Found on ocean floors. Lobsters, crabs, snails and worms, seaweeds and eelgrasses.</a:t>
            </a:r>
          </a:p>
          <a:p>
            <a:pPr lvl="1"/>
            <a:r>
              <a:rPr lang="en-US" dirty="0" smtClean="0"/>
              <a:t>Live in shallow water to receive sunlight</a:t>
            </a:r>
          </a:p>
          <a:p>
            <a:r>
              <a:rPr lang="en-US" dirty="0" smtClean="0"/>
              <a:t>Nekton</a:t>
            </a:r>
          </a:p>
          <a:p>
            <a:pPr lvl="1"/>
            <a:r>
              <a:rPr lang="en-US" dirty="0" smtClean="0"/>
              <a:t>Swimming organisms- fishes, whales, dolphins etc.</a:t>
            </a:r>
          </a:p>
          <a:p>
            <a:pPr lvl="1"/>
            <a:r>
              <a:rPr lang="en-US" dirty="0" smtClean="0"/>
              <a:t>Feed on planktons move from place to place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Vegetation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Mostly algae- primitive plant form, no body organs</a:t>
            </a:r>
          </a:p>
          <a:p>
            <a:pPr lvl="1"/>
            <a:r>
              <a:rPr lang="en-US" dirty="0" smtClean="0"/>
              <a:t>Contain chlorophyll</a:t>
            </a:r>
          </a:p>
          <a:p>
            <a:pPr lvl="1"/>
            <a:r>
              <a:rPr lang="en-US" dirty="0" err="1" smtClean="0"/>
              <a:t>Epithytic</a:t>
            </a:r>
            <a:r>
              <a:rPr lang="en-US" dirty="0" smtClean="0"/>
              <a:t>- growing on plants</a:t>
            </a:r>
          </a:p>
          <a:p>
            <a:pPr lvl="1"/>
            <a:r>
              <a:rPr lang="en-US" dirty="0" err="1" smtClean="0"/>
              <a:t>Epizoic</a:t>
            </a:r>
            <a:r>
              <a:rPr lang="en-US" dirty="0" smtClean="0"/>
              <a:t>- growing on animals</a:t>
            </a:r>
          </a:p>
          <a:p>
            <a:pPr lvl="1"/>
            <a:r>
              <a:rPr lang="en-US" dirty="0" smtClean="0"/>
              <a:t>Beautifully </a:t>
            </a:r>
            <a:r>
              <a:rPr lang="en-US" dirty="0" err="1" smtClean="0"/>
              <a:t>coloured</a:t>
            </a:r>
            <a:r>
              <a:rPr lang="en-US" dirty="0" smtClean="0"/>
              <a:t>- blue-green, green, red and brown</a:t>
            </a:r>
          </a:p>
          <a:p>
            <a:r>
              <a:rPr lang="en-US" dirty="0" smtClean="0"/>
              <a:t>Corals- skeletons of minute sea organisms-polyps</a:t>
            </a:r>
          </a:p>
          <a:p>
            <a:pPr lvl="1"/>
            <a:r>
              <a:rPr lang="en-US" dirty="0" smtClean="0"/>
              <a:t>2500 species of polyps, Live in colonies </a:t>
            </a:r>
          </a:p>
          <a:p>
            <a:pPr lvl="1"/>
            <a:r>
              <a:rPr lang="en-US" dirty="0" smtClean="0"/>
              <a:t>New structures build upon older dead structures</a:t>
            </a:r>
          </a:p>
          <a:p>
            <a:pPr lvl="1"/>
            <a:r>
              <a:rPr lang="en-US" dirty="0" smtClean="0"/>
              <a:t>In course of time, reefs are formed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Deposits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main groups</a:t>
            </a:r>
          </a:p>
          <a:p>
            <a:pPr lvl="1"/>
            <a:r>
              <a:rPr lang="en-US" dirty="0" err="1" smtClean="0"/>
              <a:t>Terrigenous</a:t>
            </a:r>
            <a:r>
              <a:rPr lang="en-US" dirty="0" smtClean="0"/>
              <a:t> deposits-</a:t>
            </a:r>
          </a:p>
          <a:p>
            <a:pPr lvl="2"/>
            <a:r>
              <a:rPr lang="en-US" dirty="0" smtClean="0"/>
              <a:t>Mainly found on continental shelf and continental slope</a:t>
            </a:r>
          </a:p>
          <a:p>
            <a:pPr lvl="2"/>
            <a:r>
              <a:rPr lang="en-US" dirty="0" smtClean="0"/>
              <a:t>Deposits material taken from land</a:t>
            </a:r>
          </a:p>
          <a:p>
            <a:pPr lvl="2"/>
            <a:r>
              <a:rPr lang="en-US" dirty="0" smtClean="0"/>
              <a:t>Carried by rivers, wind and other agents of change</a:t>
            </a:r>
          </a:p>
          <a:p>
            <a:pPr lvl="2"/>
            <a:r>
              <a:rPr lang="en-US" dirty="0" smtClean="0"/>
              <a:t>Gradual decrease of coarseness from coast to deep sea</a:t>
            </a:r>
          </a:p>
          <a:p>
            <a:pPr lvl="2"/>
            <a:r>
              <a:rPr lang="en-US" dirty="0" smtClean="0"/>
              <a:t>Gravel, sand and mud</a:t>
            </a:r>
          </a:p>
          <a:p>
            <a:pPr lvl="1"/>
            <a:r>
              <a:rPr lang="en-US" dirty="0" smtClean="0"/>
              <a:t>Pelagic deposits</a:t>
            </a:r>
          </a:p>
          <a:p>
            <a:pPr lvl="2"/>
            <a:r>
              <a:rPr lang="en-US" dirty="0" smtClean="0"/>
              <a:t>Shells and skeletons of marine animals and plants</a:t>
            </a:r>
          </a:p>
          <a:p>
            <a:pPr lvl="2"/>
            <a:r>
              <a:rPr lang="en-US" dirty="0" smtClean="0"/>
              <a:t>Found in mid-oceans away from continents</a:t>
            </a:r>
          </a:p>
          <a:p>
            <a:pPr lvl="2"/>
            <a:r>
              <a:rPr lang="en-US" dirty="0" smtClean="0"/>
              <a:t>Some volcanic dust brought by wind</a:t>
            </a:r>
          </a:p>
          <a:p>
            <a:pPr lvl="2"/>
            <a:r>
              <a:rPr lang="en-US" dirty="0" smtClean="0"/>
              <a:t>Both organic and inorganic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SALINITY OF OCEAN WATERS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Every known element found in oceans</a:t>
            </a:r>
          </a:p>
          <a:p>
            <a:r>
              <a:rPr lang="en-US" sz="2400" dirty="0" smtClean="0"/>
              <a:t>Salinity- 77% NaCl</a:t>
            </a:r>
            <a:r>
              <a:rPr lang="en-US" sz="1400" dirty="0" smtClean="0"/>
              <a:t>2, </a:t>
            </a:r>
            <a:r>
              <a:rPr lang="en-US" sz="2400" dirty="0" smtClean="0"/>
              <a:t>magnesium, calcium and potassium </a:t>
            </a:r>
          </a:p>
          <a:p>
            <a:r>
              <a:rPr lang="en-US" sz="2400" dirty="0" smtClean="0"/>
              <a:t>Proportion of different salts remain constant in all oceans due to free movement of water</a:t>
            </a:r>
          </a:p>
          <a:p>
            <a:r>
              <a:rPr lang="en-US" sz="2400" dirty="0" smtClean="0"/>
              <a:t>Degree of concentration of salt solution vary- salinity- degree of </a:t>
            </a:r>
            <a:r>
              <a:rPr lang="en-US" sz="2400" dirty="0" err="1" smtClean="0"/>
              <a:t>saltness</a:t>
            </a:r>
            <a:r>
              <a:rPr lang="en-US" sz="2400" dirty="0" smtClean="0"/>
              <a:t> of water.</a:t>
            </a:r>
          </a:p>
          <a:p>
            <a:r>
              <a:rPr lang="en-US" sz="2400" dirty="0" smtClean="0"/>
              <a:t>Average salinity- 35.2%, 35 parts of salt in 1000 parts of water</a:t>
            </a:r>
          </a:p>
          <a:p>
            <a:r>
              <a:rPr lang="en-US" sz="2400" dirty="0" smtClean="0"/>
              <a:t>Baltic Sea- 7%, Red Sea- 39%, Caspian Sea- 180%, Dead Sea- 250%- impossible to sink</a:t>
            </a:r>
          </a:p>
          <a:p>
            <a:r>
              <a:rPr lang="en-US" sz="2400" dirty="0" smtClean="0"/>
              <a:t>Salinity affected by various factors-</a:t>
            </a:r>
          </a:p>
          <a:p>
            <a:pPr lvl="1"/>
            <a:r>
              <a:rPr lang="en-US" sz="2400" dirty="0" smtClean="0"/>
              <a:t> Rate of evaporation-</a:t>
            </a:r>
          </a:p>
          <a:p>
            <a:pPr lvl="1"/>
            <a:r>
              <a:rPr lang="en-US" sz="2400" dirty="0" smtClean="0"/>
              <a:t>Amount of fresh water added by precipitation, streams and icebergs</a:t>
            </a:r>
          </a:p>
          <a:p>
            <a:pPr lvl="1"/>
            <a:r>
              <a:rPr lang="en-US" sz="2400" dirty="0" smtClean="0"/>
              <a:t>Degree of water mixing by currents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OF OCEAN WATERS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Variation in temperature from surface to depths</a:t>
            </a:r>
          </a:p>
          <a:p>
            <a:r>
              <a:rPr lang="en-US" dirty="0" smtClean="0"/>
              <a:t>Annual range of temperature is very small</a:t>
            </a:r>
          </a:p>
          <a:p>
            <a:r>
              <a:rPr lang="en-US" dirty="0" smtClean="0"/>
              <a:t>Temperatures decrease from equator to the poles, reduction never constant due to interference by ocean currents, winds and air masses</a:t>
            </a:r>
          </a:p>
          <a:p>
            <a:r>
              <a:rPr lang="en-US" dirty="0" smtClean="0"/>
              <a:t>Highest water temperatures- enclosed seas in tropics</a:t>
            </a:r>
          </a:p>
          <a:p>
            <a:r>
              <a:rPr lang="en-US" dirty="0" smtClean="0"/>
              <a:t>Arctic regions- frozen ice-packs till few feet</a:t>
            </a:r>
          </a:p>
          <a:p>
            <a:r>
              <a:rPr lang="en-US" dirty="0" smtClean="0"/>
              <a:t>Temperature varies vertically with increasing depth</a:t>
            </a:r>
          </a:p>
          <a:p>
            <a:pPr lvl="1"/>
            <a:r>
              <a:rPr lang="en-US" dirty="0" smtClean="0"/>
              <a:t>Decrease rapidly by 1°F for first 200 fathoms, slower till 500</a:t>
            </a:r>
          </a:p>
          <a:p>
            <a:pPr lvl="1"/>
            <a:r>
              <a:rPr lang="en-US" dirty="0" smtClean="0"/>
              <a:t>Less than 1°F beyond 500 fathoms every 100 fathoms</a:t>
            </a:r>
          </a:p>
          <a:p>
            <a:pPr lvl="1"/>
            <a:r>
              <a:rPr lang="en-US" dirty="0" smtClean="0"/>
              <a:t>In waters below 2000 fathoms, very cold, never freezes.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WATER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</a:t>
            </a:r>
            <a:r>
              <a:rPr lang="en-US" dirty="0" err="1" smtClean="0"/>
              <a:t>waers</a:t>
            </a:r>
            <a:r>
              <a:rPr lang="en-US" dirty="0" smtClean="0"/>
              <a:t> are never stable, Keeps on moving horizontally as well as vertically.</a:t>
            </a:r>
          </a:p>
          <a:p>
            <a:r>
              <a:rPr lang="en-US" dirty="0" smtClean="0"/>
              <a:t>Movement takes place in three ways-</a:t>
            </a:r>
          </a:p>
          <a:p>
            <a:pPr lvl="1"/>
            <a:r>
              <a:rPr lang="en-US" dirty="0" smtClean="0"/>
              <a:t>Ocean Waves</a:t>
            </a:r>
          </a:p>
          <a:p>
            <a:pPr lvl="1"/>
            <a:r>
              <a:rPr lang="en-US" dirty="0" smtClean="0"/>
              <a:t>Ocean Currents</a:t>
            </a:r>
          </a:p>
          <a:p>
            <a:pPr lvl="1"/>
            <a:r>
              <a:rPr lang="en-US" dirty="0" smtClean="0"/>
              <a:t>Tides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www.geography.hunter.cuny.edu/~tbw/wc.notes/7.circ.atm/ocean.current.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24000"/>
            <a:ext cx="902364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masses of ocean waters, circulate in regular patterns</a:t>
            </a:r>
          </a:p>
          <a:p>
            <a:r>
              <a:rPr lang="en-US" dirty="0" smtClean="0"/>
              <a:t>Warm currents- equator towards poles</a:t>
            </a:r>
          </a:p>
          <a:p>
            <a:r>
              <a:rPr lang="en-US" dirty="0" smtClean="0"/>
              <a:t>Cold currents- polar regions to equator</a:t>
            </a:r>
          </a:p>
          <a:p>
            <a:r>
              <a:rPr lang="en-US" dirty="0" smtClean="0"/>
              <a:t>Factors affecting their movement</a:t>
            </a:r>
          </a:p>
          <a:p>
            <a:pPr lvl="1"/>
            <a:r>
              <a:rPr lang="en-US" dirty="0" smtClean="0"/>
              <a:t>The planetary winds</a:t>
            </a:r>
          </a:p>
          <a:p>
            <a:pPr lvl="1"/>
            <a:r>
              <a:rPr lang="en-US" dirty="0" smtClean="0"/>
              <a:t>Temperatures</a:t>
            </a:r>
          </a:p>
          <a:p>
            <a:pPr lvl="1"/>
            <a:r>
              <a:rPr lang="en-US" dirty="0" smtClean="0"/>
              <a:t>Salinity</a:t>
            </a:r>
          </a:p>
          <a:p>
            <a:pPr lvl="1"/>
            <a:r>
              <a:rPr lang="en-US" dirty="0" smtClean="0"/>
              <a:t>Earth’s rotation</a:t>
            </a:r>
          </a:p>
          <a:p>
            <a:pPr lvl="1"/>
            <a:r>
              <a:rPr lang="en-US" dirty="0" smtClean="0"/>
              <a:t>Land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Planetary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Winds- warms eastern coasts of continents in their belt</a:t>
            </a:r>
          </a:p>
          <a:p>
            <a:r>
              <a:rPr lang="en-US" dirty="0" err="1" smtClean="0"/>
              <a:t>Westerlies</a:t>
            </a:r>
            <a:r>
              <a:rPr lang="en-US" dirty="0" smtClean="0"/>
              <a:t>- warms western margins of continents in their belt</a:t>
            </a:r>
          </a:p>
          <a:p>
            <a:r>
              <a:rPr lang="en-US" dirty="0" smtClean="0"/>
              <a:t>Strongest evidence of winds dominating currents are seen in the Indian Ocean</a:t>
            </a:r>
          </a:p>
          <a:p>
            <a:pPr lvl="1"/>
            <a:r>
              <a:rPr lang="en-US" dirty="0" smtClean="0"/>
              <a:t>Direction of currents change with the direction of the monsoons- SW in summer and NE in winter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71% of total surface of the earth</a:t>
            </a:r>
          </a:p>
          <a:p>
            <a:r>
              <a:rPr lang="en-US" dirty="0" smtClean="0"/>
              <a:t>Term ‘sea’ used for water bodies close to continental margins</a:t>
            </a:r>
          </a:p>
          <a:p>
            <a:r>
              <a:rPr lang="en-US" dirty="0" smtClean="0"/>
              <a:t>Great mass of water surrounding oceans called ‘oceans’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difference in temperature near the equator and at the poles.</a:t>
            </a:r>
          </a:p>
          <a:p>
            <a:r>
              <a:rPr lang="en-US" dirty="0" smtClean="0"/>
              <a:t>Warm water is lighter, it rises, cold water is denser so it sinks</a:t>
            </a:r>
          </a:p>
          <a:p>
            <a:r>
              <a:rPr lang="en-US" dirty="0" smtClean="0"/>
              <a:t>Warm equatorial currents move slowly along the surface</a:t>
            </a:r>
          </a:p>
          <a:p>
            <a:r>
              <a:rPr lang="en-US" dirty="0" smtClean="0"/>
              <a:t>Heavier cold currents move </a:t>
            </a:r>
            <a:r>
              <a:rPr lang="en-US" dirty="0" err="1" smtClean="0"/>
              <a:t>equatorwards</a:t>
            </a:r>
            <a:r>
              <a:rPr lang="en-US" dirty="0" smtClean="0"/>
              <a:t> along bottom of the seas and oceans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Waters with high salinity are denser</a:t>
            </a:r>
          </a:p>
          <a:p>
            <a:r>
              <a:rPr lang="en-US" dirty="0" smtClean="0"/>
              <a:t>Low salinity water floats on the surface of water having high salinity and vice versa</a:t>
            </a:r>
          </a:p>
          <a:p>
            <a:r>
              <a:rPr lang="en-US" dirty="0" smtClean="0"/>
              <a:t>Mediterranean region- less saline waters of Atlantic ocean flows on the surface of more saline Mediterranean waters.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Coriolis</a:t>
            </a:r>
            <a:r>
              <a:rPr lang="en-US" dirty="0" smtClean="0"/>
              <a:t> force deflects freely moving waters towards their right in the NH.</a:t>
            </a:r>
          </a:p>
          <a:p>
            <a:r>
              <a:rPr lang="en-US" dirty="0" smtClean="0"/>
              <a:t>Clockwise direction- Gulf Stream &amp; Canaries</a:t>
            </a:r>
          </a:p>
          <a:p>
            <a:r>
              <a:rPr lang="en-US" dirty="0" smtClean="0"/>
              <a:t>Anti-clockwise in SH- Brazilian &amp; West Wind Drift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land mass when obstructs a current, it diverts the current</a:t>
            </a:r>
          </a:p>
          <a:p>
            <a:r>
              <a:rPr lang="en-US" dirty="0" smtClean="0"/>
              <a:t>Tip of Southern Chile diverts part of West Wind Drift northwards as Peruvian Current</a:t>
            </a:r>
          </a:p>
          <a:p>
            <a:r>
              <a:rPr lang="en-US" dirty="0" smtClean="0"/>
              <a:t>Greenland deflects the Polar Easterlies towards the equator as Labrador &amp; East Greenland Current</a:t>
            </a:r>
          </a:p>
          <a:p>
            <a:r>
              <a:rPr lang="en-US" dirty="0" smtClean="0"/>
              <a:t>Brazilian ‘shoulder’ deflects the equatorial current into Brazilian current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 of the Atlantic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North and South Equatorial Currents</a:t>
            </a:r>
          </a:p>
          <a:p>
            <a:r>
              <a:rPr lang="en-US" sz="2200" dirty="0" smtClean="0"/>
              <a:t>North Atlantic Ocean</a:t>
            </a:r>
          </a:p>
          <a:p>
            <a:pPr lvl="1"/>
            <a:r>
              <a:rPr lang="en-US" sz="2200" dirty="0" smtClean="0"/>
              <a:t>Caribbean Current</a:t>
            </a:r>
          </a:p>
          <a:p>
            <a:pPr lvl="1"/>
            <a:r>
              <a:rPr lang="en-US" sz="2200" dirty="0" smtClean="0"/>
              <a:t>Florida Current</a:t>
            </a:r>
          </a:p>
          <a:p>
            <a:pPr lvl="1"/>
            <a:r>
              <a:rPr lang="en-US" sz="2200" dirty="0" smtClean="0"/>
              <a:t>Gulf Stream-</a:t>
            </a:r>
            <a:r>
              <a:rPr lang="en-US" sz="2200" dirty="0" err="1" smtClean="0"/>
              <a:t>westerlies</a:t>
            </a:r>
            <a:r>
              <a:rPr lang="en-US" sz="2200" dirty="0" smtClean="0"/>
              <a:t> take it towards Europe as North Atlantic Drift</a:t>
            </a:r>
          </a:p>
          <a:p>
            <a:pPr lvl="1"/>
            <a:r>
              <a:rPr lang="en-US" sz="2200" dirty="0" smtClean="0"/>
              <a:t>Cools as Canaries current, moves </a:t>
            </a:r>
            <a:r>
              <a:rPr lang="en-US" sz="2200" dirty="0" err="1" smtClean="0"/>
              <a:t>equatorwards</a:t>
            </a:r>
            <a:endParaRPr lang="en-US" sz="2200" dirty="0" smtClean="0"/>
          </a:p>
          <a:p>
            <a:pPr lvl="1"/>
            <a:r>
              <a:rPr lang="en-US" sz="2200" dirty="0" smtClean="0"/>
              <a:t>Merges with the equatorial currents</a:t>
            </a:r>
          </a:p>
          <a:p>
            <a:pPr lvl="1"/>
            <a:r>
              <a:rPr lang="en-US" sz="2200" dirty="0" smtClean="0"/>
              <a:t>Labrador &amp; East Greenland Currents</a:t>
            </a:r>
          </a:p>
          <a:p>
            <a:r>
              <a:rPr lang="en-US" sz="2200" dirty="0" smtClean="0"/>
              <a:t>South Atlantic Ocean- Same pattern as in the north</a:t>
            </a:r>
          </a:p>
          <a:p>
            <a:pPr lvl="1"/>
            <a:r>
              <a:rPr lang="en-US" sz="2200" dirty="0" smtClean="0"/>
              <a:t>Brazilian Current</a:t>
            </a:r>
          </a:p>
          <a:p>
            <a:pPr lvl="1"/>
            <a:r>
              <a:rPr lang="en-US" sz="2200" dirty="0" smtClean="0"/>
              <a:t>Merges with the west wind drift</a:t>
            </a:r>
          </a:p>
          <a:p>
            <a:pPr lvl="1"/>
            <a:r>
              <a:rPr lang="en-US" sz="2200" dirty="0" err="1" smtClean="0"/>
              <a:t>Benguela</a:t>
            </a:r>
            <a:r>
              <a:rPr lang="en-US" sz="2200" dirty="0" smtClean="0"/>
              <a:t> current</a:t>
            </a:r>
          </a:p>
          <a:p>
            <a:pPr lvl="1"/>
            <a:r>
              <a:rPr lang="en-US" sz="2200" dirty="0" smtClean="0"/>
              <a:t>Joins the south equatorial current</a:t>
            </a:r>
            <a:endParaRPr lang="en-US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 of the Pacific Ocean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Similar to Atlantic with some modifications due to greater size and more open nature</a:t>
            </a:r>
          </a:p>
          <a:p>
            <a:r>
              <a:rPr lang="en-US" dirty="0" smtClean="0"/>
              <a:t>Northern Pacific Ocean</a:t>
            </a:r>
          </a:p>
          <a:p>
            <a:pPr lvl="1"/>
            <a:r>
              <a:rPr lang="en-US" dirty="0" smtClean="0"/>
              <a:t>North Equatorial current</a:t>
            </a:r>
          </a:p>
          <a:p>
            <a:pPr lvl="1"/>
            <a:r>
              <a:rPr lang="en-US" dirty="0" err="1" smtClean="0"/>
              <a:t>Kuroshio</a:t>
            </a:r>
            <a:r>
              <a:rPr lang="en-US" dirty="0" smtClean="0"/>
              <a:t> current- North Pacific Drift</a:t>
            </a:r>
          </a:p>
          <a:p>
            <a:pPr lvl="1"/>
            <a:r>
              <a:rPr lang="en-US" dirty="0" err="1" smtClean="0"/>
              <a:t>Oyashio</a:t>
            </a:r>
            <a:r>
              <a:rPr lang="en-US" dirty="0" smtClean="0"/>
              <a:t> current</a:t>
            </a:r>
          </a:p>
          <a:p>
            <a:pPr lvl="1"/>
            <a:r>
              <a:rPr lang="en-US" dirty="0" smtClean="0"/>
              <a:t>Returns back as Californian Current</a:t>
            </a:r>
          </a:p>
          <a:p>
            <a:pPr lvl="1"/>
            <a:r>
              <a:rPr lang="en-US" dirty="0" smtClean="0"/>
              <a:t>Combines with the North Equatorial Current</a:t>
            </a:r>
          </a:p>
          <a:p>
            <a:r>
              <a:rPr lang="en-US" dirty="0" smtClean="0"/>
              <a:t>Southern Pacific Ocean</a:t>
            </a:r>
          </a:p>
          <a:p>
            <a:pPr lvl="1"/>
            <a:r>
              <a:rPr lang="en-US" dirty="0" smtClean="0"/>
              <a:t>South Equatorial Current</a:t>
            </a:r>
          </a:p>
          <a:p>
            <a:pPr lvl="1"/>
            <a:r>
              <a:rPr lang="en-US" dirty="0" smtClean="0"/>
              <a:t>East Australian Current</a:t>
            </a:r>
          </a:p>
          <a:p>
            <a:pPr lvl="1"/>
            <a:r>
              <a:rPr lang="en-US" dirty="0" smtClean="0"/>
              <a:t>Merges with West Wind Drift</a:t>
            </a:r>
          </a:p>
          <a:p>
            <a:pPr lvl="1"/>
            <a:r>
              <a:rPr lang="en-US" dirty="0" smtClean="0"/>
              <a:t>Peruvian Current</a:t>
            </a:r>
          </a:p>
          <a:p>
            <a:pPr lvl="1"/>
            <a:r>
              <a:rPr lang="en-US" dirty="0" smtClean="0"/>
              <a:t>Links with the South Equatorial Current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 of the Indian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South Indian Ocean form a closed circuit</a:t>
            </a:r>
          </a:p>
          <a:p>
            <a:pPr lvl="1"/>
            <a:r>
              <a:rPr lang="en-US" dirty="0" smtClean="0"/>
              <a:t>Equatorial Current</a:t>
            </a:r>
          </a:p>
          <a:p>
            <a:pPr lvl="1"/>
            <a:r>
              <a:rPr lang="en-US" dirty="0" smtClean="0"/>
              <a:t>Mozambique Current in Madagascar</a:t>
            </a:r>
          </a:p>
          <a:p>
            <a:pPr lvl="1"/>
            <a:r>
              <a:rPr lang="en-US" dirty="0" smtClean="0"/>
              <a:t>Merges with the West Wind Drift</a:t>
            </a:r>
          </a:p>
          <a:p>
            <a:pPr lvl="1"/>
            <a:r>
              <a:rPr lang="en-US" dirty="0" smtClean="0"/>
              <a:t>West Australian Current </a:t>
            </a:r>
            <a:r>
              <a:rPr lang="en-US" dirty="0" err="1" smtClean="0"/>
              <a:t>equatorwards</a:t>
            </a:r>
            <a:endParaRPr lang="en-US" dirty="0" smtClean="0"/>
          </a:p>
          <a:p>
            <a:r>
              <a:rPr lang="en-US" dirty="0" smtClean="0"/>
              <a:t>North Indian Ocean</a:t>
            </a:r>
          </a:p>
          <a:p>
            <a:pPr lvl="1"/>
            <a:r>
              <a:rPr lang="en-US" dirty="0" smtClean="0"/>
              <a:t>Complete reversal of direction in summer &amp; winter</a:t>
            </a:r>
          </a:p>
          <a:p>
            <a:pPr lvl="1"/>
            <a:r>
              <a:rPr lang="en-US" dirty="0" smtClean="0"/>
              <a:t>Summer- SW</a:t>
            </a:r>
          </a:p>
          <a:p>
            <a:pPr lvl="1"/>
            <a:r>
              <a:rPr lang="en-US" dirty="0" smtClean="0"/>
              <a:t>Winter- NE</a:t>
            </a:r>
          </a:p>
          <a:p>
            <a:pPr lvl="1"/>
            <a:r>
              <a:rPr lang="en-US" dirty="0" smtClean="0"/>
              <a:t>Dominating effects of winds over </a:t>
            </a:r>
            <a:r>
              <a:rPr lang="en-US" smtClean="0"/>
              <a:t>ocean currents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Submarine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floor not plain</a:t>
            </a:r>
          </a:p>
          <a:p>
            <a:r>
              <a:rPr lang="en-US" dirty="0" smtClean="0"/>
              <a:t>Highly rugged floors created due to four processes due to interactions of </a:t>
            </a:r>
          </a:p>
          <a:p>
            <a:pPr lvl="1"/>
            <a:r>
              <a:rPr lang="en-US" dirty="0" smtClean="0"/>
              <a:t>Tectonic</a:t>
            </a:r>
          </a:p>
          <a:p>
            <a:pPr lvl="1"/>
            <a:r>
              <a:rPr lang="en-US" dirty="0" smtClean="0"/>
              <a:t>Volcanic</a:t>
            </a:r>
          </a:p>
          <a:p>
            <a:pPr lvl="1"/>
            <a:r>
              <a:rPr lang="en-US" dirty="0" err="1" smtClean="0"/>
              <a:t>Erosional</a:t>
            </a:r>
            <a:r>
              <a:rPr lang="en-US" dirty="0" smtClean="0"/>
              <a:t> and</a:t>
            </a:r>
          </a:p>
          <a:p>
            <a:pPr lvl="1"/>
            <a:r>
              <a:rPr lang="en-US" dirty="0" smtClean="0"/>
              <a:t>Depositional processes</a:t>
            </a:r>
          </a:p>
          <a:p>
            <a:r>
              <a:rPr lang="en-US" dirty="0" smtClean="0"/>
              <a:t>Four major divisions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floors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Continental Shelf</a:t>
            </a:r>
          </a:p>
          <a:p>
            <a:r>
              <a:rPr lang="en-US" dirty="0" smtClean="0"/>
              <a:t>Continental Slope</a:t>
            </a:r>
          </a:p>
          <a:p>
            <a:r>
              <a:rPr lang="en-US" dirty="0" smtClean="0"/>
              <a:t>Continental Rise</a:t>
            </a:r>
          </a:p>
          <a:p>
            <a:r>
              <a:rPr lang="en-US" dirty="0" smtClean="0"/>
              <a:t>Abyssal Plains</a:t>
            </a:r>
          </a:p>
          <a:p>
            <a:r>
              <a:rPr lang="en-US" dirty="0" smtClean="0"/>
              <a:t>Other associated features</a:t>
            </a:r>
          </a:p>
          <a:p>
            <a:pPr lvl="1"/>
            <a:r>
              <a:rPr lang="en-US" dirty="0" smtClean="0"/>
              <a:t>Ridges</a:t>
            </a:r>
          </a:p>
          <a:p>
            <a:pPr lvl="1"/>
            <a:r>
              <a:rPr lang="en-US" dirty="0" smtClean="0"/>
              <a:t>Hills</a:t>
            </a:r>
          </a:p>
          <a:p>
            <a:pPr lvl="1"/>
            <a:r>
              <a:rPr lang="en-US" dirty="0" smtClean="0"/>
              <a:t>Seamounts</a:t>
            </a:r>
          </a:p>
          <a:p>
            <a:pPr lvl="1"/>
            <a:r>
              <a:rPr lang="en-US" dirty="0" err="1" smtClean="0"/>
              <a:t>Guyots</a:t>
            </a:r>
            <a:endParaRPr lang="en-US" dirty="0" smtClean="0"/>
          </a:p>
          <a:p>
            <a:pPr lvl="1"/>
            <a:r>
              <a:rPr lang="en-US" dirty="0" smtClean="0"/>
              <a:t>Trenches</a:t>
            </a:r>
          </a:p>
          <a:p>
            <a:pPr lvl="1"/>
            <a:r>
              <a:rPr lang="en-US" dirty="0" smtClean="0"/>
              <a:t>Deeps and fracture zones.</a:t>
            </a:r>
            <a:endParaRPr lang="en-US" dirty="0"/>
          </a:p>
        </p:txBody>
      </p:sp>
      <p:pic>
        <p:nvPicPr>
          <p:cNvPr id="4" name="Picture 2" descr="http://www.pacificislandtravel.com/nature_gallery/platetectonics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87303"/>
            <a:ext cx="4572000" cy="3518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Shelf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Slightly inclined, inundated zone forming borders of continents</a:t>
            </a:r>
          </a:p>
          <a:p>
            <a:r>
              <a:rPr lang="en-US" dirty="0" smtClean="0"/>
              <a:t>Gently sloped with a depth of </a:t>
            </a:r>
            <a:r>
              <a:rPr lang="en-US" dirty="0" err="1" smtClean="0"/>
              <a:t>upto</a:t>
            </a:r>
            <a:r>
              <a:rPr lang="en-US" dirty="0" smtClean="0"/>
              <a:t> 200 </a:t>
            </a:r>
            <a:r>
              <a:rPr lang="en-US" dirty="0" err="1" smtClean="0"/>
              <a:t>metres</a:t>
            </a:r>
            <a:r>
              <a:rPr lang="en-US" dirty="0" smtClean="0"/>
              <a:t>, width varies with slope</a:t>
            </a:r>
          </a:p>
          <a:p>
            <a:r>
              <a:rPr lang="en-US" dirty="0" smtClean="0"/>
              <a:t>Almost absent in the Pacific Ocean</a:t>
            </a:r>
          </a:p>
          <a:p>
            <a:r>
              <a:rPr lang="en-US" dirty="0" smtClean="0"/>
              <a:t>Most of marine food is available here</a:t>
            </a:r>
          </a:p>
          <a:p>
            <a:r>
              <a:rPr lang="en-US" dirty="0" smtClean="0"/>
              <a:t>Growth and reproduction of marine life possible</a:t>
            </a:r>
          </a:p>
          <a:p>
            <a:r>
              <a:rPr lang="en-US" dirty="0" smtClean="0"/>
              <a:t>Richest fishing grounds</a:t>
            </a:r>
          </a:p>
          <a:p>
            <a:r>
              <a:rPr lang="en-US" dirty="0" smtClean="0"/>
              <a:t>Potential mining sites</a:t>
            </a:r>
          </a:p>
          <a:p>
            <a:r>
              <a:rPr lang="en-US" dirty="0" smtClean="0"/>
              <a:t>Large stores of sand and gravel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Edges of the continental shelves</a:t>
            </a:r>
          </a:p>
          <a:p>
            <a:r>
              <a:rPr lang="en-US" dirty="0" smtClean="0"/>
              <a:t>Becomes steeper</a:t>
            </a:r>
          </a:p>
          <a:p>
            <a:r>
              <a:rPr lang="en-US" dirty="0" smtClean="0"/>
              <a:t>Extends </a:t>
            </a:r>
            <a:r>
              <a:rPr lang="en-US" dirty="0" err="1" smtClean="0"/>
              <a:t>upto</a:t>
            </a:r>
            <a:r>
              <a:rPr lang="en-US" dirty="0" smtClean="0"/>
              <a:t> depth of 3,660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Beyond the slope, lies continental rise</a:t>
            </a:r>
          </a:p>
          <a:p>
            <a:pPr lvl="1"/>
            <a:r>
              <a:rPr lang="en-US" dirty="0" smtClean="0"/>
              <a:t>Area of gentle slope with low relief</a:t>
            </a:r>
          </a:p>
          <a:p>
            <a:pPr lvl="1"/>
            <a:r>
              <a:rPr lang="en-US" dirty="0" smtClean="0"/>
              <a:t>With increasing depth, becomes flatter</a:t>
            </a:r>
          </a:p>
          <a:p>
            <a:pPr lvl="1"/>
            <a:r>
              <a:rPr lang="en-US" dirty="0" smtClean="0"/>
              <a:t>Eventually merges with the abyssal plain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Abyssal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where the continental slope ends, abyssal plains begin</a:t>
            </a:r>
          </a:p>
          <a:p>
            <a:r>
              <a:rPr lang="en-US" dirty="0" smtClean="0"/>
              <a:t>Almost flat areas with gentle gradient</a:t>
            </a:r>
          </a:p>
          <a:p>
            <a:r>
              <a:rPr lang="en-US" dirty="0" smtClean="0"/>
              <a:t>Depth varies from 3600 to 6000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Extensive areas covering 40% of total ocean floors</a:t>
            </a:r>
          </a:p>
          <a:p>
            <a:r>
              <a:rPr lang="en-US" dirty="0" smtClean="0"/>
              <a:t>Present in all major seas and oceans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Submarine ridges</a:t>
            </a:r>
          </a:p>
          <a:p>
            <a:pPr lvl="1"/>
            <a:r>
              <a:rPr lang="en-US" dirty="0" smtClean="0"/>
              <a:t>Underwater mountain ranges few hundred km wide and several thousand km in length</a:t>
            </a:r>
          </a:p>
          <a:p>
            <a:pPr lvl="1"/>
            <a:r>
              <a:rPr lang="en-US" dirty="0" smtClean="0"/>
              <a:t>Longest mountain system of the earth</a:t>
            </a:r>
          </a:p>
          <a:p>
            <a:pPr lvl="1"/>
            <a:r>
              <a:rPr lang="en-US" dirty="0" smtClean="0"/>
              <a:t>Located in the centre of all oceans</a:t>
            </a:r>
          </a:p>
          <a:p>
            <a:pPr lvl="1"/>
            <a:r>
              <a:rPr lang="en-US" dirty="0" smtClean="0"/>
              <a:t>Tectonic forces responsible for creation</a:t>
            </a:r>
          </a:p>
          <a:p>
            <a:r>
              <a:rPr lang="en-US" dirty="0" smtClean="0"/>
              <a:t>Abyssal Hills</a:t>
            </a:r>
          </a:p>
          <a:p>
            <a:pPr lvl="1"/>
            <a:r>
              <a:rPr lang="en-US" dirty="0" smtClean="0"/>
              <a:t>Thousands of hills submerged </a:t>
            </a:r>
          </a:p>
          <a:p>
            <a:pPr lvl="1"/>
            <a:r>
              <a:rPr lang="en-US" dirty="0" smtClean="0"/>
              <a:t>&gt;1000m above sea level called a ‘seamount’</a:t>
            </a:r>
          </a:p>
          <a:p>
            <a:pPr lvl="1"/>
            <a:r>
              <a:rPr lang="en-US" dirty="0" smtClean="0"/>
              <a:t>Flat topped seamounts called ’</a:t>
            </a:r>
            <a:r>
              <a:rPr lang="en-US" dirty="0" err="1" smtClean="0"/>
              <a:t>guyots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Volcanic origin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Submarine trenches or Deeps</a:t>
            </a:r>
          </a:p>
          <a:p>
            <a:pPr lvl="1"/>
            <a:r>
              <a:rPr lang="en-US" dirty="0" smtClean="0"/>
              <a:t>Long, narrow and steep sided depression</a:t>
            </a:r>
          </a:p>
          <a:p>
            <a:pPr lvl="1"/>
            <a:r>
              <a:rPr lang="en-US" dirty="0" smtClean="0"/>
              <a:t>Deepest part of ocean bottom with usual depths of 5,500 </a:t>
            </a:r>
            <a:r>
              <a:rPr lang="en-US" dirty="0" err="1" smtClean="0"/>
              <a:t>metres</a:t>
            </a:r>
            <a:endParaRPr lang="en-US" dirty="0" smtClean="0"/>
          </a:p>
          <a:p>
            <a:pPr lvl="1"/>
            <a:r>
              <a:rPr lang="en-US" dirty="0" smtClean="0"/>
              <a:t>Formed due to </a:t>
            </a:r>
            <a:r>
              <a:rPr lang="en-US" dirty="0" err="1" smtClean="0"/>
              <a:t>subduction</a:t>
            </a:r>
            <a:r>
              <a:rPr lang="en-US" dirty="0" smtClean="0"/>
              <a:t> of tectonic plates</a:t>
            </a:r>
          </a:p>
          <a:p>
            <a:pPr lvl="1"/>
            <a:r>
              <a:rPr lang="en-US" dirty="0" smtClean="0"/>
              <a:t>Most common in Pacific Ocean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features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1258</Words>
  <Application>Microsoft Office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Realms of Water</vt:lpstr>
      <vt:lpstr>Hydrosphere</vt:lpstr>
      <vt:lpstr>Submarine relief</vt:lpstr>
      <vt:lpstr>Ocean floors</vt:lpstr>
      <vt:lpstr>Continental Shelf</vt:lpstr>
      <vt:lpstr>Continental Slope</vt:lpstr>
      <vt:lpstr>The Abyssal Plains</vt:lpstr>
      <vt:lpstr>Miscellaneous features</vt:lpstr>
      <vt:lpstr>Miscellaneous features</vt:lpstr>
      <vt:lpstr>MARINE LIFE AND DEPOSITS</vt:lpstr>
      <vt:lpstr>Modes of Marine Life</vt:lpstr>
      <vt:lpstr>Marine Vegetation</vt:lpstr>
      <vt:lpstr>Marine Deposits</vt:lpstr>
      <vt:lpstr>SALINITY OF OCEAN WATERS</vt:lpstr>
      <vt:lpstr>TEMPERATURE OF OCEAN WATERS</vt:lpstr>
      <vt:lpstr>OCEAN WATER MOVEMENTS</vt:lpstr>
      <vt:lpstr>OCEAN CURRENTS</vt:lpstr>
      <vt:lpstr>Ocean currents</vt:lpstr>
      <vt:lpstr>The Planetary Winds</vt:lpstr>
      <vt:lpstr>Temperature</vt:lpstr>
      <vt:lpstr>Salinity</vt:lpstr>
      <vt:lpstr>Earth’s rotation</vt:lpstr>
      <vt:lpstr>Land</vt:lpstr>
      <vt:lpstr>Circulation of the Atlantic Ocean</vt:lpstr>
      <vt:lpstr>Circulation of the Pacific Ocean </vt:lpstr>
      <vt:lpstr>Circulation of the Indian Ocean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Realms of Water</dc:title>
  <dc:creator>Admin</dc:creator>
  <cp:lastModifiedBy>Admin</cp:lastModifiedBy>
  <cp:revision>33</cp:revision>
  <dcterms:created xsi:type="dcterms:W3CDTF">2006-08-16T00:00:00Z</dcterms:created>
  <dcterms:modified xsi:type="dcterms:W3CDTF">2013-01-28T07:49:54Z</dcterms:modified>
</cp:coreProperties>
</file>